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73" r:id="rId6"/>
    <p:sldId id="260" r:id="rId7"/>
    <p:sldId id="266" r:id="rId8"/>
    <p:sldId id="269" r:id="rId9"/>
    <p:sldId id="265" r:id="rId10"/>
    <p:sldId id="270" r:id="rId11"/>
    <p:sldId id="264" r:id="rId12"/>
    <p:sldId id="271" r:id="rId13"/>
    <p:sldId id="268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1"/>
          <c:cat>
            <c:strRef>
              <c:f>Лист1!$A$2</c:f>
              <c:strCache>
                <c:ptCount val="1"/>
                <c:pt idx="0">
                  <c:v>Уровень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1"/>
          <c:cat>
            <c:strRef>
              <c:f>Лист1!$A$2</c:f>
              <c:strCache>
                <c:ptCount val="1"/>
                <c:pt idx="0">
                  <c:v>Уровень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0.41600000000000026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1"/>
          <c:cat>
            <c:strRef>
              <c:f>Лист1!$A$2</c:f>
              <c:strCache>
                <c:ptCount val="1"/>
                <c:pt idx="0">
                  <c:v>Уровень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0.59400000000000053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97760"/>
        <c:axId val="84202240"/>
        <c:axId val="0"/>
      </c:bar3DChart>
      <c:catAx>
        <c:axId val="7797760"/>
        <c:scaling>
          <c:orientation val="minMax"/>
        </c:scaling>
        <c:delete val="1"/>
        <c:axPos val="b"/>
        <c:majorTickMark val="cross"/>
        <c:minorTickMark val="cross"/>
        <c:tickLblPos val="nextTo"/>
        <c:crossAx val="84202240"/>
        <c:crosses val="autoZero"/>
        <c:auto val="1"/>
        <c:lblAlgn val="ctr"/>
        <c:lblOffset val="100"/>
        <c:noMultiLvlLbl val="1"/>
      </c:catAx>
      <c:valAx>
        <c:axId val="84202240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7797760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1"/>
          <c:cat>
            <c:strRef>
              <c:f>Лист1!$A$2:$A$3</c:f>
              <c:strCache>
                <c:ptCount val="2"/>
                <c:pt idx="0">
                  <c:v>Констатирующий этап</c:v>
                </c:pt>
                <c:pt idx="1">
                  <c:v>Контрольный этап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1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1"/>
          <c:cat>
            <c:strRef>
              <c:f>Лист1!$A$2:$A$3</c:f>
              <c:strCache>
                <c:ptCount val="2"/>
                <c:pt idx="0">
                  <c:v>Констатирующий этап</c:v>
                </c:pt>
                <c:pt idx="1">
                  <c:v>Контрольный этап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 formatCode="0.00%">
                  <c:v>0.41600000000000026</c:v>
                </c:pt>
                <c:pt idx="1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1"/>
          <c:cat>
            <c:strRef>
              <c:f>Лист1!$A$2:$A$3</c:f>
              <c:strCache>
                <c:ptCount val="2"/>
                <c:pt idx="0">
                  <c:v>Констатирующий этап</c:v>
                </c:pt>
                <c:pt idx="1">
                  <c:v>Контрольный этап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 formatCode="0.00%">
                  <c:v>0.58399999999999996</c:v>
                </c:pt>
                <c:pt idx="1">
                  <c:v>0.30000000000000027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558720"/>
        <c:axId val="36560256"/>
        <c:axId val="0"/>
      </c:bar3DChart>
      <c:catAx>
        <c:axId val="36558720"/>
        <c:scaling>
          <c:orientation val="minMax"/>
        </c:scaling>
        <c:delete val="1"/>
        <c:axPos val="b"/>
        <c:majorTickMark val="cross"/>
        <c:minorTickMark val="cross"/>
        <c:tickLblPos val="nextTo"/>
        <c:crossAx val="36560256"/>
        <c:crosses val="autoZero"/>
        <c:auto val="1"/>
        <c:lblAlgn val="ctr"/>
        <c:lblOffset val="100"/>
        <c:noMultiLvlLbl val="1"/>
      </c:catAx>
      <c:valAx>
        <c:axId val="36560256"/>
        <c:scaling>
          <c:orientation val="minMax"/>
        </c:scaling>
        <c:delete val="1"/>
        <c:axPos val="l"/>
        <c:majorGridlines/>
        <c:numFmt formatCode="0%" sourceLinked="1"/>
        <c:majorTickMark val="cross"/>
        <c:minorTickMark val="cross"/>
        <c:tickLblPos val="nextTo"/>
        <c:crossAx val="36558720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csshift\Pictures\hello_html_m509e71bc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428604"/>
            <a:ext cx="7590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000240"/>
            <a:ext cx="85011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Методическая разработка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 «Возможности использования сказки как средства нравственного развития детей группы раннего возраста МДОУ Березка». </a:t>
            </a:r>
            <a:endParaRPr lang="ru-RU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 1 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  </a:t>
            </a:r>
          </a:p>
          <a:p>
            <a:pPr algn="just"/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Хомутова 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Юлия Алексеевна</a:t>
            </a:r>
            <a:endParaRPr lang="ru-RU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csshift\Pictures\hello_html_m509e71bc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157161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csshift\Desktop\театрализация\imgpreview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87170">
            <a:off x="6112812" y="815184"/>
            <a:ext cx="3017392" cy="2237032"/>
          </a:xfrm>
          <a:prstGeom prst="rect">
            <a:avLst/>
          </a:prstGeom>
          <a:noFill/>
        </p:spPr>
      </p:pic>
      <p:pic>
        <p:nvPicPr>
          <p:cNvPr id="3076" name="Picture 4" descr="C:\Users\csshift\Desktop\театрализация\10748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61054">
            <a:off x="5623389" y="3488638"/>
            <a:ext cx="2904621" cy="2851370"/>
          </a:xfrm>
          <a:prstGeom prst="rect">
            <a:avLst/>
          </a:prstGeom>
          <a:noFill/>
        </p:spPr>
      </p:pic>
      <p:pic>
        <p:nvPicPr>
          <p:cNvPr id="3077" name="Picture 5" descr="C:\Users\csshift\Desktop\театрализация\03e9b2ea2587e983d3133bb6ff640480.jp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050806">
            <a:off x="1156935" y="3591690"/>
            <a:ext cx="3278199" cy="2455712"/>
          </a:xfrm>
          <a:prstGeom prst="rect">
            <a:avLst/>
          </a:prstGeom>
          <a:noFill/>
        </p:spPr>
      </p:pic>
      <p:pic>
        <p:nvPicPr>
          <p:cNvPr id="3078" name="Picture 6" descr="C:\Users\csshift\Desktop\театрализация\975a9b277c5bb0ebf5b4cf5aa7eaebe3.jp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265543">
            <a:off x="258141" y="829388"/>
            <a:ext cx="3220777" cy="2414132"/>
          </a:xfrm>
          <a:prstGeom prst="rect">
            <a:avLst/>
          </a:prstGeom>
          <a:noFill/>
        </p:spPr>
      </p:pic>
      <p:pic>
        <p:nvPicPr>
          <p:cNvPr id="3074" name="Picture 2" descr="C:\Users\csshift\Desktop\театрализация\detsad-254202-145124280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31550" y="1071546"/>
            <a:ext cx="2564710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csshift\Pictures\hello_html_m509e71bc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csshift\Desktop\detsad-151794-14536505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5237" y="214290"/>
            <a:ext cx="3338763" cy="2500330"/>
          </a:xfrm>
          <a:prstGeom prst="rect">
            <a:avLst/>
          </a:prstGeom>
          <a:noFill/>
        </p:spPr>
      </p:pic>
      <p:pic>
        <p:nvPicPr>
          <p:cNvPr id="4099" name="Picture 3" descr="C:\Users\csshift\Desktop\imgpre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3290690" cy="2464456"/>
          </a:xfrm>
          <a:prstGeom prst="rect">
            <a:avLst/>
          </a:prstGeom>
          <a:noFill/>
        </p:spPr>
      </p:pic>
      <p:pic>
        <p:nvPicPr>
          <p:cNvPr id="4100" name="Picture 4" descr="C:\Users\csshift\Desktop\DSC_81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857628"/>
            <a:ext cx="3857652" cy="2571768"/>
          </a:xfrm>
          <a:prstGeom prst="rect">
            <a:avLst/>
          </a:prstGeom>
          <a:noFill/>
        </p:spPr>
      </p:pic>
      <p:pic>
        <p:nvPicPr>
          <p:cNvPr id="4102" name="Picture 6" descr="C:\Users\csshift\Desktop\DSC_81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929066"/>
            <a:ext cx="3929058" cy="2619372"/>
          </a:xfrm>
          <a:prstGeom prst="rect">
            <a:avLst/>
          </a:prstGeom>
          <a:noFill/>
        </p:spPr>
      </p:pic>
      <p:pic>
        <p:nvPicPr>
          <p:cNvPr id="4101" name="Picture 5" descr="C:\Users\csshift\Desktop\DSC_819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50331" y="1571612"/>
            <a:ext cx="3964810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csshift\Pictures\hello_html_m509e71bc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C:\Users\csshift\Desktop\IMG_76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63766">
            <a:off x="-128597" y="601321"/>
            <a:ext cx="3583895" cy="2389263"/>
          </a:xfrm>
          <a:prstGeom prst="rect">
            <a:avLst/>
          </a:prstGeom>
          <a:noFill/>
        </p:spPr>
      </p:pic>
      <p:pic>
        <p:nvPicPr>
          <p:cNvPr id="5126" name="Picture 6" descr="C:\Users\csshift\Desktop\IMG_96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1726">
            <a:off x="5840747" y="793864"/>
            <a:ext cx="3381134" cy="2254089"/>
          </a:xfrm>
          <a:prstGeom prst="rect">
            <a:avLst/>
          </a:prstGeom>
          <a:noFill/>
        </p:spPr>
      </p:pic>
      <p:pic>
        <p:nvPicPr>
          <p:cNvPr id="5123" name="Picture 3" descr="C:\Users\csshift\Desktop\DSC_83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58202">
            <a:off x="278511" y="3784180"/>
            <a:ext cx="3893339" cy="2595559"/>
          </a:xfrm>
          <a:prstGeom prst="rect">
            <a:avLst/>
          </a:prstGeom>
          <a:noFill/>
        </p:spPr>
      </p:pic>
      <p:pic>
        <p:nvPicPr>
          <p:cNvPr id="5125" name="Picture 5" descr="C:\Users\csshift\Desktop\P10104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77063">
            <a:off x="5805440" y="4044180"/>
            <a:ext cx="2857488" cy="2143117"/>
          </a:xfrm>
          <a:prstGeom prst="rect">
            <a:avLst/>
          </a:prstGeom>
          <a:noFill/>
        </p:spPr>
      </p:pic>
      <p:pic>
        <p:nvPicPr>
          <p:cNvPr id="5122" name="Picture 2" descr="C:\Users\csshift\Desktop\DSC_83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714356"/>
            <a:ext cx="2500314" cy="3750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csshift\Pictures\hello_html_m509e71bc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714356"/>
            <a:ext cx="5631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Контрольный этап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285852" y="2214554"/>
          <a:ext cx="6572296" cy="464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8596" y="1571612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Диаграмма №2  Диагностика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нравственного развития детей 3-4 лет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csshift\Pictures\hello_html_m509e71bc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2357430"/>
            <a:ext cx="7072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csshift\Pictures\hello_html_m509e71bc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00364" y="500042"/>
            <a:ext cx="3520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357298"/>
            <a:ext cx="8572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Дети и сказка - неразделимы, они созданы друг для друга и поэтому, знакомство со сказками своего народа должно обязательно входить в курс образования и воспитания каждого ребенка.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Общественная жизнь, явления, в ней происходящие, постоянно корректируют содержание нравственного воспитания. Именно поэтому конкретная разработка его всегда будет оставаться актуальной проблемой педагогики</a:t>
            </a:r>
            <a:r>
              <a:rPr lang="ru-RU" sz="3000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csshift\Pictures\hello_html_m509e71bc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500042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071546"/>
            <a:ext cx="8358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влияние народных и литературных сказок на формирование нравственных отношений у детей раннего возраста.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14480" y="2214555"/>
            <a:ext cx="6258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</a:p>
          <a:p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2786058"/>
            <a:ext cx="8215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нравственных отношений у детей раннего возраста.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596" y="3643314"/>
            <a:ext cx="8385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 исследования:</a:t>
            </a:r>
          </a:p>
          <a:p>
            <a:pPr algn="ctr"/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4286256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Сказка (литературная и народная) - как средство формирования нравственных отношений у детей раннего возраста.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csshift\Pictures\hello_html_m509e71bc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642918"/>
            <a:ext cx="8450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Методологическая база: 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9" y="2285992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Методика «Межличностные отношения дошкольников» Е.О.Смирнова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Методика изучения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социализированности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личности» М.И.Рожков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csshift\Pictures\hello_html_m509e71bc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714356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База исследования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1643050"/>
            <a:ext cx="8358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Исследование проводилось на базе МДОУ «Березка» п.Пречистое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Возраст детей 3-4 года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berezka-prv.edu.yar.ru/dlya_oformleniya/1_w400_h3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214686"/>
            <a:ext cx="557216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csshift\Pictures\hello_html_m509e71bc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500042"/>
            <a:ext cx="8143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Диагностика уровня </a:t>
            </a:r>
            <a:r>
              <a:rPr lang="ru-RU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дружеских взаимоотношений у детей младшего дошкольного возраста разработана Е.О.Смирновой в книге «Межличностные отношения дошкольников».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285993"/>
            <a:ext cx="81439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Проблемы на начало года: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не умеют здороваться, прощаться, благодарить; не называют взрослых по имени отчеству; нет навыков взаимоотношений; не умеют дружить; не умеют играть; сообща пользоваться игрушками и книгами; не отзывчивы; не развито чувство симпатии; не доброжелательны к сверстникам и         окружающим взрослым.</a:t>
            </a:r>
          </a:p>
          <a:p>
            <a:pPr marL="342900" indent="-342900" algn="ctr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csshift\Pictures\hello_html_m509e71bc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428604"/>
            <a:ext cx="7100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Констатирующий этап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7" y="1285860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Диаграмма №1      Диагностика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нравственного развития детей 3-4 лет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714480" y="2214554"/>
          <a:ext cx="5834082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csshift\Pictures\hello_html_m509e71bc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500042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Формирующий этап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57161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csshift\Desktop\театрализация\5877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2071702" cy="2816222"/>
          </a:xfrm>
          <a:prstGeom prst="rect">
            <a:avLst/>
          </a:prstGeom>
          <a:noFill/>
        </p:spPr>
      </p:pic>
      <p:pic>
        <p:nvPicPr>
          <p:cNvPr id="1027" name="Picture 3" descr="C:\Users\csshift\Desktop\театрализация\10055264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285860"/>
            <a:ext cx="2187347" cy="3062286"/>
          </a:xfrm>
          <a:prstGeom prst="rect">
            <a:avLst/>
          </a:prstGeom>
          <a:noFill/>
        </p:spPr>
      </p:pic>
      <p:pic>
        <p:nvPicPr>
          <p:cNvPr id="1029" name="Picture 5" descr="C:\Users\csshift\Desktop\театрализация\imgpreview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32848">
            <a:off x="5640179" y="3986793"/>
            <a:ext cx="2619183" cy="2490792"/>
          </a:xfrm>
          <a:prstGeom prst="rect">
            <a:avLst/>
          </a:prstGeom>
          <a:noFill/>
        </p:spPr>
      </p:pic>
      <p:pic>
        <p:nvPicPr>
          <p:cNvPr id="1030" name="Picture 6" descr="C:\Users\csshift\Desktop\театрализация\zayushkina_izbushk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089824">
            <a:off x="1123388" y="3474315"/>
            <a:ext cx="2143140" cy="3073876"/>
          </a:xfrm>
          <a:prstGeom prst="rect">
            <a:avLst/>
          </a:prstGeom>
          <a:noFill/>
        </p:spPr>
      </p:pic>
      <p:pic>
        <p:nvPicPr>
          <p:cNvPr id="1031" name="Picture 7" descr="C:\Users\csshift\Desktop\театрализация\teremok-300x22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1571612"/>
            <a:ext cx="3972510" cy="2965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csshift\Pictures\hello_html_m509e71bc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157161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csshift\Desktop\театрализация\img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74898">
            <a:off x="275940" y="981345"/>
            <a:ext cx="3143272" cy="2350621"/>
          </a:xfrm>
          <a:prstGeom prst="rect">
            <a:avLst/>
          </a:prstGeom>
          <a:noFill/>
        </p:spPr>
      </p:pic>
      <p:pic>
        <p:nvPicPr>
          <p:cNvPr id="2051" name="Picture 3" descr="C:\Users\csshift\Desktop\театрализация\konspekt-nod-v-mladshey-gruppe-palchikoviy-teatr-po-motivam-russkoy-narodnoy-skazki-repk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72667">
            <a:off x="6276702" y="805783"/>
            <a:ext cx="2526405" cy="2357454"/>
          </a:xfrm>
          <a:prstGeom prst="rect">
            <a:avLst/>
          </a:prstGeom>
          <a:noFill/>
        </p:spPr>
      </p:pic>
      <p:pic>
        <p:nvPicPr>
          <p:cNvPr id="2054" name="Picture 6" descr="C:\Users\csshift\Desktop\театрализация\P1010039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714356"/>
            <a:ext cx="3078373" cy="4104846"/>
          </a:xfrm>
          <a:prstGeom prst="rect">
            <a:avLst/>
          </a:prstGeom>
          <a:noFill/>
        </p:spPr>
      </p:pic>
      <p:pic>
        <p:nvPicPr>
          <p:cNvPr id="2053" name="Picture 5" descr="C:\Users\csshift\Desktop\театрализация\P10103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60430">
            <a:off x="5618180" y="4070191"/>
            <a:ext cx="3143241" cy="2357231"/>
          </a:xfrm>
          <a:prstGeom prst="rect">
            <a:avLst/>
          </a:prstGeom>
          <a:noFill/>
        </p:spPr>
      </p:pic>
      <p:pic>
        <p:nvPicPr>
          <p:cNvPr id="2052" name="Picture 4" descr="C:\Users\csshift\Desktop\театрализация\P1010035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612270">
            <a:off x="494839" y="3842234"/>
            <a:ext cx="3271314" cy="2453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268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csshift</dc:creator>
  <cp:lastModifiedBy>Admin</cp:lastModifiedBy>
  <cp:revision>15</cp:revision>
  <dcterms:created xsi:type="dcterms:W3CDTF">2018-06-07T15:08:58Z</dcterms:created>
  <dcterms:modified xsi:type="dcterms:W3CDTF">2021-11-09T11:56:48Z</dcterms:modified>
</cp:coreProperties>
</file>