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9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58" autoAdjust="0"/>
  </p:normalViewPr>
  <p:slideViewPr>
    <p:cSldViewPr>
      <p:cViewPr>
        <p:scale>
          <a:sx n="77" d="100"/>
          <a:sy n="77" d="100"/>
        </p:scale>
        <p:origin x="-117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09.11.2021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09.11.2021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09.11.2021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09.11.2021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09.11.2021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09.11.2021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6236938"/>
              </p:ext>
            </p:extLst>
          </p:nvPr>
        </p:nvGraphicFramePr>
        <p:xfrm>
          <a:off x="71407" y="-1"/>
          <a:ext cx="9072592" cy="740952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21752"/>
                <a:gridCol w="2975420"/>
                <a:gridCol w="2975420"/>
              </a:tblGrid>
              <a:tr h="164305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cap="all" spc="0" dirty="0" smtClean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solidFill>
                          <a:srgbClr val="0070C0"/>
                        </a:soli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rgbClr val="0070C0"/>
                          </a:soli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Каждый ребенок имеет право</a:t>
                      </a:r>
                      <a:endParaRPr lang="en-US" sz="1200" b="1" cap="all" spc="0" dirty="0" smtClean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solidFill>
                          <a:srgbClr val="0070C0"/>
                        </a:soli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rgbClr val="0070C0"/>
                          </a:soli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 на полезное и качественное питание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800" b="1" dirty="0" smtClean="0">
                        <a:solidFill>
                          <a:srgbClr val="0070C0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cap="all" spc="0" dirty="0" smtClean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solidFill>
                          <a:srgbClr val="0070C0"/>
                        </a:soli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rgbClr val="0070C0"/>
                          </a:soli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Все дети независимо от пола цвета, кожи, языка, религии и пола имеет равные права</a:t>
                      </a:r>
                    </a:p>
                    <a:p>
                      <a:endParaRPr lang="ru-RU" sz="1400" dirty="0">
                        <a:solidFill>
                          <a:srgbClr val="0070C0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cap="all" spc="0" dirty="0" smtClean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solidFill>
                          <a:srgbClr val="0070C0"/>
                        </a:soli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rgbClr val="0070C0"/>
                          </a:soli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Каждый ребенок имеет право на образование</a:t>
                      </a:r>
                    </a:p>
                    <a:p>
                      <a:endParaRPr lang="ru-RU" sz="1400" dirty="0">
                        <a:solidFill>
                          <a:srgbClr val="0070C0"/>
                        </a:solidFill>
                      </a:endParaRPr>
                    </a:p>
                  </a:txBody>
                  <a:tcPr marL="0" marR="0" marT="0" marB="0"/>
                </a:tc>
              </a:tr>
              <a:tr h="164307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cap="all" spc="0" dirty="0" smtClean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solidFill>
                          <a:srgbClr val="0070C0"/>
                        </a:soli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rgbClr val="0070C0"/>
                          </a:soli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Каждый ребенок имеет право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rgbClr val="0070C0"/>
                          </a:soli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на отдых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cap="all" spc="0" dirty="0" smtClean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solidFill>
                          <a:srgbClr val="0070C0"/>
                        </a:soli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cap="all" spc="0" dirty="0" smtClean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solidFill>
                          <a:srgbClr val="0070C0"/>
                        </a:soli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cap="all" spc="0" dirty="0" smtClean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solidFill>
                          <a:srgbClr val="0070C0"/>
                        </a:soli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  <a:p>
                      <a:pPr algn="ctr"/>
                      <a:endParaRPr lang="ru-RU" sz="1200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solidFill>
                          <a:srgbClr val="0070C0"/>
                        </a:soli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1200" b="1" cap="all" spc="0" dirty="0" smtClean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solidFill>
                          <a:srgbClr val="0070C0"/>
                        </a:soli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  <a:p>
                      <a:pPr algn="ctr"/>
                      <a:r>
                        <a:rPr lang="ru-RU" sz="1200" b="1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rgbClr val="0070C0"/>
                          </a:soli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Каждый ребенок имеет право</a:t>
                      </a:r>
                      <a:endParaRPr lang="en-US" sz="1200" b="1" cap="all" spc="0" dirty="0" smtClean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solidFill>
                          <a:srgbClr val="0070C0"/>
                        </a:soli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  <a:p>
                      <a:pPr algn="ctr"/>
                      <a:r>
                        <a:rPr lang="ru-RU" sz="1200" b="1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rgbClr val="0070C0"/>
                          </a:soli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 на</a:t>
                      </a:r>
                      <a:r>
                        <a:rPr lang="ru-RU" sz="1200" b="1" u="none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rgbClr val="0070C0"/>
                          </a:soli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 жизнь</a:t>
                      </a:r>
                      <a:endParaRPr lang="ru-RU" sz="1200" b="1" u="none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solidFill>
                          <a:srgbClr val="0070C0"/>
                        </a:soli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0070C0"/>
                        </a:solidFill>
                      </a:endParaRPr>
                    </a:p>
                  </a:txBody>
                  <a:tcPr marL="0" marR="0" marT="0" marB="0"/>
                </a:tc>
              </a:tr>
              <a:tr h="157163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1" kern="1200" cap="all" spc="0" dirty="0" smtClean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solidFill>
                          <a:srgbClr val="0070C0"/>
                        </a:solidFill>
                        <a:effectLst>
                          <a:reflection blurRad="12700" stA="28000" endPos="45000" dist="1000" dir="5400000" sy="-100000" algn="bl" rotWithShape="0"/>
                        </a:effectLst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kern="1200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rgbClr val="0070C0"/>
                          </a:solidFill>
                          <a:effectLst>
                            <a:reflection blurRad="12700" stA="28000" endPos="45000" dist="1000" dir="5400000" sy="-100000" algn="bl" rotWithShape="0"/>
                          </a:effectLst>
                          <a:latin typeface="+mn-lt"/>
                          <a:ea typeface="+mn-ea"/>
                          <a:cs typeface="+mn-cs"/>
                        </a:rPr>
                        <a:t>Каждый ребенок имеет право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kern="1200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rgbClr val="0070C0"/>
                          </a:solidFill>
                          <a:effectLst>
                            <a:reflection blurRad="12700" stA="28000" endPos="45000" dist="1000" dir="5400000" sy="-100000" algn="bl" rotWithShape="0"/>
                          </a:effectLst>
                          <a:latin typeface="+mn-lt"/>
                          <a:ea typeface="+mn-ea"/>
                          <a:cs typeface="+mn-cs"/>
                        </a:rPr>
                        <a:t>на досуг</a:t>
                      </a:r>
                    </a:p>
                    <a:p>
                      <a:pPr algn="ctr"/>
                      <a:endParaRPr lang="ru-RU" sz="1200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solidFill>
                          <a:srgbClr val="0070C0"/>
                        </a:soli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cap="all" spc="0" dirty="0" smtClean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solidFill>
                          <a:srgbClr val="0070C0"/>
                        </a:soli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cap="all" spc="0" dirty="0" smtClean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solidFill>
                          <a:srgbClr val="0070C0"/>
                        </a:soli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rgbClr val="0070C0"/>
                          </a:soli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Каждый ребенок имеет право </a:t>
                      </a:r>
                      <a:endParaRPr lang="en-US" sz="1200" b="1" cap="all" spc="0" dirty="0" smtClean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solidFill>
                          <a:srgbClr val="0070C0"/>
                        </a:soli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rgbClr val="0070C0"/>
                          </a:soli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на заботу со стороны взрослых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cap="all" spc="0" dirty="0" smtClean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solidFill>
                          <a:srgbClr val="0070C0"/>
                        </a:soli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cap="all" spc="0" dirty="0" smtClean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solidFill>
                          <a:srgbClr val="0070C0"/>
                        </a:soli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rgbClr val="0070C0"/>
                          </a:soli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Каждый ребенок имеет право</a:t>
                      </a:r>
                      <a:endParaRPr lang="en-US" sz="1200" b="1" cap="all" spc="0" dirty="0" smtClean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solidFill>
                          <a:srgbClr val="0070C0"/>
                        </a:soli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rgbClr val="0070C0"/>
                          </a:soli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 на медицинскую помощь</a:t>
                      </a:r>
                    </a:p>
                    <a:p>
                      <a:pPr algn="ctr"/>
                      <a:endParaRPr lang="ru-RU" sz="1200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solidFill>
                          <a:srgbClr val="0070C0"/>
                        </a:soli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cap="all" spc="0" dirty="0" smtClean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solidFill>
                          <a:srgbClr val="0070C0"/>
                        </a:soli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cap="all" spc="0" dirty="0" smtClean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solidFill>
                          <a:srgbClr val="0070C0"/>
                        </a:soli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cap="all" spc="0" dirty="0" smtClean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solidFill>
                          <a:srgbClr val="0070C0"/>
                        </a:soli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cap="all" spc="0" dirty="0" smtClean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solidFill>
                          <a:srgbClr val="0070C0"/>
                        </a:soli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cap="all" spc="0" dirty="0" smtClean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solidFill>
                          <a:srgbClr val="0070C0"/>
                        </a:soli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cap="all" spc="0" dirty="0" smtClean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solidFill>
                          <a:srgbClr val="0070C0"/>
                        </a:soli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cap="all" spc="0" dirty="0" smtClean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solidFill>
                          <a:srgbClr val="0070C0"/>
                        </a:soli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rgbClr val="0070C0"/>
                          </a:soli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Дети-инвалиды имеют право на заботу об их физическом и психическом состоянии</a:t>
                      </a:r>
                    </a:p>
                  </a:txBody>
                  <a:tcPr marL="0" marR="0" marT="0" marB="0"/>
                </a:tc>
              </a:tr>
              <a:tr h="865842">
                <a:tc>
                  <a:txBody>
                    <a:bodyPr/>
                    <a:lstStyle/>
                    <a:p>
                      <a:pPr algn="ctr"/>
                      <a:endParaRPr lang="ru-RU" sz="1200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solidFill>
                          <a:srgbClr val="0070C0"/>
                        </a:soli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1200" b="1" cap="all" spc="0" dirty="0" smtClean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solidFill>
                          <a:srgbClr val="0070C0"/>
                        </a:soli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  <a:p>
                      <a:pPr algn="ctr"/>
                      <a:r>
                        <a:rPr lang="ru-RU" sz="1200" b="1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rgbClr val="0070C0"/>
                          </a:soli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Каждый ребенок имеет право</a:t>
                      </a:r>
                      <a:endParaRPr lang="en-US" sz="1200" b="1" cap="all" spc="0" dirty="0" smtClean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solidFill>
                          <a:srgbClr val="0070C0"/>
                        </a:soli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  <a:p>
                      <a:pPr algn="ctr"/>
                      <a:r>
                        <a:rPr lang="ru-RU" sz="1200" b="1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rgbClr val="0070C0"/>
                          </a:soli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 на защиту от физического и психического насилия</a:t>
                      </a:r>
                      <a:endParaRPr lang="ru-RU" sz="1200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solidFill>
                          <a:srgbClr val="0070C0"/>
                        </a:soli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cap="all" spc="0" dirty="0" smtClean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solidFill>
                          <a:srgbClr val="0070C0"/>
                        </a:soli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rgbClr val="0070C0"/>
                          </a:soli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Каждый ребенок имеет право </a:t>
                      </a:r>
                      <a:endParaRPr lang="en-US" sz="1200" b="1" cap="all" spc="0" dirty="0" smtClean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solidFill>
                          <a:srgbClr val="0070C0"/>
                        </a:soli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rgbClr val="0070C0"/>
                          </a:soli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на сохранение семейных связей</a:t>
                      </a:r>
                    </a:p>
                  </a:txBody>
                  <a:tcPr marL="0" marR="0" marT="0" marB="0"/>
                </a:tc>
              </a:tr>
              <a:tr h="142876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200" b="1" dirty="0" smtClean="0">
                          <a:solidFill>
                            <a:srgbClr val="0070C0"/>
                          </a:solidFill>
                          <a:latin typeface="Monotype Corsiva" pitchFamily="66" charset="0"/>
                        </a:rPr>
                        <a:t>Подготовила</a:t>
                      </a:r>
                    </a:p>
                    <a:p>
                      <a:pPr algn="ctr">
                        <a:buNone/>
                      </a:pPr>
                      <a:r>
                        <a:rPr lang="ru-RU" sz="1200" b="1" dirty="0" smtClean="0">
                          <a:solidFill>
                            <a:srgbClr val="0070C0"/>
                          </a:solidFill>
                          <a:latin typeface="Monotype Corsiva" pitchFamily="66" charset="0"/>
                        </a:rPr>
                        <a:t>Хомутова Юлия Алексеевна</a:t>
                      </a:r>
                      <a:endParaRPr lang="ru-RU" sz="1200" b="1" dirty="0" smtClean="0">
                        <a:solidFill>
                          <a:srgbClr val="0070C0"/>
                        </a:solidFill>
                        <a:latin typeface="Monotype Corsiva" pitchFamily="66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1200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solidFill>
                          <a:srgbClr val="0070C0"/>
                        </a:soli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rgbClr val="0070C0"/>
                        </a:solidFill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pic>
        <p:nvPicPr>
          <p:cNvPr id="5" name="Picture 2" descr="C:\Documents and Settings\Admin\Рабочий стол\летняя мазайка 0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714356"/>
            <a:ext cx="1428760" cy="1195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C:\Documents and Settings\Admin\Рабочий стол\20. 10.10 0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2214554"/>
            <a:ext cx="1500198" cy="11828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C:\Documents and Settings\Admin\Рабочий стол\P105091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3306" y="785794"/>
            <a:ext cx="1714512" cy="10293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4" descr="C:\Documents and Settings\Admin\Рабочий стол\SL74209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15074" y="714356"/>
            <a:ext cx="2275289" cy="1643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" descr="C:\Documents and Settings\Admin\Рабочий стол\P109086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14744" y="2285992"/>
            <a:ext cx="1857388" cy="13930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2" descr="D:\МОЯ ПАПКА\Работа\ФОТО\IMGP297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86578" y="2285992"/>
            <a:ext cx="2286016" cy="1714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2" descr="D:\МОЯ ПАПКА\Работа\ФОТО\Зимушка - хрустальная\IMGP3576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71604" y="4857760"/>
            <a:ext cx="1643074" cy="12323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4" descr="D:\МОЯ ПАПКА\Работа\ФОТО\сабантуй\P1050945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3857628"/>
            <a:ext cx="1902583" cy="14287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6920229"/>
              </p:ext>
            </p:extLst>
          </p:nvPr>
        </p:nvGraphicFramePr>
        <p:xfrm>
          <a:off x="-1" y="-2"/>
          <a:ext cx="9144002" cy="890835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97562"/>
                <a:gridCol w="3023220"/>
                <a:gridCol w="3023220"/>
              </a:tblGrid>
              <a:tr h="4838123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cap="none" spc="0" dirty="0" smtClean="0">
                        <a:ln w="10160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38100" dist="32000" dir="5400000" algn="tl">
                            <a:srgbClr val="000000">
                              <a:alpha val="30000"/>
                            </a:srgbClr>
                          </a:outerShdw>
                        </a:effectLst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cap="none" spc="0" dirty="0" smtClean="0">
                          <a:ln w="10160">
                            <a:solidFill>
                              <a:schemeClr val="accent1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38100" dist="32000" dir="5400000" algn="tl">
                              <a:srgbClr val="000000">
                                <a:alpha val="30000"/>
                              </a:srgbClr>
                            </a:outerShdw>
                          </a:effectLst>
                        </a:rPr>
                        <a:t>МДОУ  «Березка»</a:t>
                      </a:r>
                      <a:endParaRPr lang="en-US" sz="1400" b="0" cap="none" spc="0" dirty="0" smtClean="0">
                        <a:ln w="10160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38100" dist="32000" dir="5400000" algn="tl">
                            <a:srgbClr val="000000">
                              <a:alpha val="30000"/>
                            </a:srgbClr>
                          </a:outerShdw>
                        </a:effectLst>
                      </a:endParaRPr>
                    </a:p>
                    <a:p>
                      <a:pPr algn="r"/>
                      <a:endParaRPr lang="ru-RU" sz="1200" b="1" cap="all" spc="0" dirty="0" smtClean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  <a:latin typeface="Monotype Corsiva" pitchFamily="66" charset="0"/>
                      </a:endParaRPr>
                    </a:p>
                    <a:p>
                      <a:pPr algn="r"/>
                      <a:endParaRPr lang="ru-RU" sz="1200" b="1" cap="all" spc="0" dirty="0" smtClean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  <a:latin typeface="Monotype Corsiva" pitchFamily="66" charset="0"/>
                      </a:endParaRPr>
                    </a:p>
                    <a:p>
                      <a:pPr algn="ctr"/>
                      <a:r>
                        <a:rPr lang="ru-RU" sz="1200" b="1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  <a:latin typeface="Monotype Corsiva" pitchFamily="66" charset="0"/>
                        </a:rPr>
                        <a:t>Право – это все, что истинно и                      справедливо.</a:t>
                      </a:r>
                    </a:p>
                    <a:p>
                      <a:pPr algn="ctr"/>
                      <a:r>
                        <a:rPr lang="ru-RU" sz="1200" b="1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  <a:latin typeface="Monotype Corsiva" pitchFamily="66" charset="0"/>
                        </a:rPr>
                        <a:t>(В. Гюго)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1" dirty="0" smtClean="0">
                        <a:ln w="900" cmpd="sng">
                          <a:solidFill>
                            <a:schemeClr val="accent1">
                              <a:satMod val="190000"/>
                              <a:alpha val="55000"/>
                            </a:schemeClr>
                          </a:solidFill>
                          <a:prstDash val="solid"/>
                        </a:ln>
                        <a:solidFill>
                          <a:srgbClr val="C00000"/>
                        </a:solidFill>
                        <a:effectLst>
                          <a:innerShdw blurRad="101600" dist="76200" dir="5400000">
                            <a:schemeClr val="accent1">
                              <a:satMod val="190000"/>
                              <a:tint val="100000"/>
                              <a:alpha val="74000"/>
                            </a:schemeClr>
                          </a:innerShdw>
                          <a:reflection blurRad="6350" stA="55000" endA="300" endPos="45500" dir="5400000" sy="-100000" algn="bl" rotWithShape="0"/>
                        </a:effectLst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000" b="1" dirty="0" smtClean="0">
                          <a:ln w="900" cmpd="sng">
                            <a:solidFill>
                              <a:schemeClr val="accent1">
                                <a:satMod val="190000"/>
                                <a:alpha val="55000"/>
                              </a:schemeClr>
                            </a:solidFill>
                            <a:prstDash val="solid"/>
                          </a:ln>
                          <a:solidFill>
                            <a:srgbClr val="C00000"/>
                          </a:solidFill>
                          <a:effectLst>
                            <a:innerShdw blurRad="101600" dist="76200" dir="5400000">
                              <a:schemeClr val="accent1">
                                <a:satMod val="190000"/>
                                <a:tint val="100000"/>
                                <a:alpha val="74000"/>
                              </a:schemeClr>
                            </a:innerShdw>
                            <a:reflection blurRad="6350" stA="55000" endA="300" endPos="45500" dir="5400000" sy="-100000" algn="bl" rotWithShape="0"/>
                          </a:effectLst>
                        </a:rPr>
                        <a:t>ПРАВА </a:t>
                      </a:r>
                      <a:endParaRPr lang="en-US" sz="4000" b="1" dirty="0" smtClean="0">
                        <a:ln w="900" cmpd="sng">
                          <a:solidFill>
                            <a:schemeClr val="accent1">
                              <a:satMod val="190000"/>
                              <a:alpha val="55000"/>
                            </a:schemeClr>
                          </a:solidFill>
                          <a:prstDash val="solid"/>
                        </a:ln>
                        <a:solidFill>
                          <a:srgbClr val="C00000"/>
                        </a:solidFill>
                        <a:effectLst>
                          <a:innerShdw blurRad="101600" dist="76200" dir="5400000">
                            <a:schemeClr val="accent1">
                              <a:satMod val="190000"/>
                              <a:tint val="100000"/>
                              <a:alpha val="74000"/>
                            </a:schemeClr>
                          </a:innerShdw>
                          <a:reflection blurRad="6350" stA="55000" endA="300" endPos="45500" dir="5400000" sy="-100000" algn="bl" rotWithShape="0"/>
                        </a:effectLst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000" b="1" dirty="0" smtClean="0">
                          <a:ln w="900" cmpd="sng">
                            <a:solidFill>
                              <a:schemeClr val="accent1">
                                <a:satMod val="190000"/>
                                <a:alpha val="55000"/>
                              </a:schemeClr>
                            </a:solidFill>
                            <a:prstDash val="solid"/>
                          </a:ln>
                          <a:solidFill>
                            <a:srgbClr val="C00000"/>
                          </a:solidFill>
                          <a:effectLst>
                            <a:innerShdw blurRad="101600" dist="76200" dir="5400000">
                              <a:schemeClr val="accent1">
                                <a:satMod val="190000"/>
                                <a:tint val="100000"/>
                                <a:alpha val="74000"/>
                              </a:schemeClr>
                            </a:innerShdw>
                            <a:reflection blurRad="6350" stA="55000" endA="300" endPos="45500" dir="5400000" sy="-100000" algn="bl" rotWithShape="0"/>
                          </a:effectLst>
                        </a:rPr>
                        <a:t>РЕБЕНКА</a:t>
                      </a:r>
                      <a:endParaRPr lang="ru-RU" sz="4000" b="1" dirty="0" smtClean="0">
                        <a:solidFill>
                          <a:srgbClr val="C00000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800" b="1" dirty="0" smtClean="0">
                        <a:solidFill>
                          <a:srgbClr val="C00000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1300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Monotype Corsiva" pitchFamily="66" charset="0"/>
                      </a:endParaRPr>
                    </a:p>
                    <a:p>
                      <a:r>
                        <a:rPr lang="ru-RU" sz="13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Monotype Corsiva" pitchFamily="66" charset="0"/>
                        </a:rPr>
                        <a:t>Если ребенка лишь критиковать, </a:t>
                      </a:r>
                    </a:p>
                    <a:p>
                      <a:r>
                        <a:rPr lang="ru-RU" sz="13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Monotype Corsiva" pitchFamily="66" charset="0"/>
                        </a:rPr>
                        <a:t>Он научится все отрицать!</a:t>
                      </a:r>
                    </a:p>
                    <a:p>
                      <a:endParaRPr lang="ru-RU" sz="1300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Monotype Corsiva" pitchFamily="66" charset="0"/>
                      </a:endParaRPr>
                    </a:p>
                    <a:p>
                      <a:r>
                        <a:rPr lang="ru-RU" sz="13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Monotype Corsiva" pitchFamily="66" charset="0"/>
                        </a:rPr>
                        <a:t>Если он видит вокруг лишь врагов, </a:t>
                      </a:r>
                    </a:p>
                    <a:p>
                      <a:r>
                        <a:rPr lang="ru-RU" sz="13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Monotype Corsiva" pitchFamily="66" charset="0"/>
                        </a:rPr>
                        <a:t>Будет драться вечно</a:t>
                      </a:r>
                      <a:r>
                        <a:rPr lang="ru-RU" sz="13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Monotype Corsiva" pitchFamily="66" charset="0"/>
                        </a:rPr>
                        <a:t> готов.</a:t>
                      </a:r>
                    </a:p>
                    <a:p>
                      <a:endParaRPr lang="ru-RU" sz="1300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Monotype Corsiva" pitchFamily="66" charset="0"/>
                      </a:endParaRPr>
                    </a:p>
                    <a:p>
                      <a:r>
                        <a:rPr lang="ru-RU" sz="13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Monotype Corsiva" pitchFamily="66" charset="0"/>
                        </a:rPr>
                        <a:t>Если все время над ним издеваться, </a:t>
                      </a:r>
                    </a:p>
                    <a:p>
                      <a:r>
                        <a:rPr lang="ru-RU" sz="13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Monotype Corsiva" pitchFamily="66" charset="0"/>
                        </a:rPr>
                        <a:t>Будет собственной тени стесняться.</a:t>
                      </a:r>
                    </a:p>
                    <a:p>
                      <a:endParaRPr lang="ru-RU" sz="1300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Monotype Corsiva" pitchFamily="66" charset="0"/>
                      </a:endParaRPr>
                    </a:p>
                    <a:p>
                      <a:r>
                        <a:rPr lang="ru-RU" sz="13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Monotype Corsiva" pitchFamily="66" charset="0"/>
                        </a:rPr>
                        <a:t>Если взрослых</a:t>
                      </a:r>
                      <a:r>
                        <a:rPr lang="ru-RU" sz="13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Monotype Corsiva" pitchFamily="66" charset="0"/>
                        </a:rPr>
                        <a:t> поступки постыдные,</a:t>
                      </a:r>
                    </a:p>
                    <a:p>
                      <a:r>
                        <a:rPr lang="ru-RU" sz="13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Monotype Corsiva" pitchFamily="66" charset="0"/>
                        </a:rPr>
                        <a:t>За себя постоянно ему будет стыдно!</a:t>
                      </a:r>
                    </a:p>
                    <a:p>
                      <a:endParaRPr lang="ru-RU" sz="1300" baseline="0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Monotype Corsiva" pitchFamily="66" charset="0"/>
                      </a:endParaRPr>
                    </a:p>
                    <a:p>
                      <a:r>
                        <a:rPr lang="ru-RU" sz="13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Monotype Corsiva" pitchFamily="66" charset="0"/>
                        </a:rPr>
                        <a:t>Но если взрослые проявляют терпение,</a:t>
                      </a:r>
                    </a:p>
                    <a:p>
                      <a:r>
                        <a:rPr lang="ru-RU" sz="13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Monotype Corsiva" pitchFamily="66" charset="0"/>
                        </a:rPr>
                        <a:t>Будет и он терпелив без сомнения!</a:t>
                      </a:r>
                    </a:p>
                    <a:p>
                      <a:endParaRPr lang="ru-RU" sz="1300" baseline="0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Monotype Corsiva" pitchFamily="66" charset="0"/>
                      </a:endParaRPr>
                    </a:p>
                    <a:p>
                      <a:r>
                        <a:rPr lang="ru-RU" sz="13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Monotype Corsiva" pitchFamily="66" charset="0"/>
                        </a:rPr>
                        <a:t>Если поддержка его окружает,</a:t>
                      </a:r>
                    </a:p>
                    <a:p>
                      <a:r>
                        <a:rPr lang="ru-RU" sz="13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Monotype Corsiva" pitchFamily="66" charset="0"/>
                        </a:rPr>
                        <a:t>В себе он уверенность приобретает.</a:t>
                      </a:r>
                    </a:p>
                    <a:p>
                      <a:endParaRPr lang="ru-RU" sz="1300" baseline="0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Monotype Corsiva" pitchFamily="66" charset="0"/>
                      </a:endParaRPr>
                    </a:p>
                    <a:p>
                      <a:r>
                        <a:rPr lang="ru-RU" sz="13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Monotype Corsiva" pitchFamily="66" charset="0"/>
                        </a:rPr>
                        <a:t>Щедро хвалите его и тогда, </a:t>
                      </a:r>
                    </a:p>
                    <a:p>
                      <a:r>
                        <a:rPr lang="ru-RU" sz="13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Monotype Corsiva" pitchFamily="66" charset="0"/>
                        </a:rPr>
                        <a:t>Будет он жизнью доволен всегда!</a:t>
                      </a:r>
                    </a:p>
                    <a:p>
                      <a:endParaRPr lang="ru-RU" sz="1300" baseline="0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Monotype Corsiva" pitchFamily="66" charset="0"/>
                      </a:endParaRPr>
                    </a:p>
                    <a:p>
                      <a:r>
                        <a:rPr lang="ru-RU" sz="13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Monotype Corsiva" pitchFamily="66" charset="0"/>
                        </a:rPr>
                        <a:t>Будьте к нему справедливы, люди,</a:t>
                      </a:r>
                    </a:p>
                    <a:p>
                      <a:r>
                        <a:rPr lang="ru-RU" sz="13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Monotype Corsiva" pitchFamily="66" charset="0"/>
                        </a:rPr>
                        <a:t>И справедливым ребенок Ваш будет!</a:t>
                      </a:r>
                    </a:p>
                    <a:p>
                      <a:endParaRPr lang="ru-RU" sz="1300" baseline="0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Monotype Corsiva" pitchFamily="66" charset="0"/>
                      </a:endParaRPr>
                    </a:p>
                    <a:p>
                      <a:r>
                        <a:rPr lang="ru-RU" sz="13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Monotype Corsiva" pitchFamily="66" charset="0"/>
                        </a:rPr>
                        <a:t>Коль в безопасности будет малыш,</a:t>
                      </a:r>
                    </a:p>
                    <a:p>
                      <a:r>
                        <a:rPr lang="ru-RU" sz="13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Monotype Corsiva" pitchFamily="66" charset="0"/>
                        </a:rPr>
                        <a:t>Этим доверье его укрепишь!</a:t>
                      </a:r>
                    </a:p>
                    <a:p>
                      <a:r>
                        <a:rPr lang="ru-RU" sz="13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Monotype Corsiva" pitchFamily="66" charset="0"/>
                        </a:rPr>
                        <a:t>А одобренье, чувствуя Ваше,</a:t>
                      </a:r>
                    </a:p>
                    <a:p>
                      <a:r>
                        <a:rPr lang="ru-RU" sz="13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Monotype Corsiva" pitchFamily="66" charset="0"/>
                        </a:rPr>
                        <a:t>Он сам себе будет нравиться чаще!</a:t>
                      </a:r>
                    </a:p>
                    <a:p>
                      <a:endParaRPr lang="ru-RU" sz="1000" baseline="0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Monotype Corsiva" pitchFamily="66" charset="0"/>
                      </a:endParaRPr>
                    </a:p>
                    <a:p>
                      <a:r>
                        <a:rPr lang="ru-RU" sz="13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Monotype Corsiva" pitchFamily="66" charset="0"/>
                        </a:rPr>
                        <a:t>Любите его таким, каков он есть,</a:t>
                      </a:r>
                    </a:p>
                    <a:p>
                      <a:r>
                        <a:rPr lang="ru-RU" sz="13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Monotype Corsiva" pitchFamily="66" charset="0"/>
                        </a:rPr>
                        <a:t>Ему не нужны заигрывание и лесть, </a:t>
                      </a:r>
                    </a:p>
                    <a:p>
                      <a:r>
                        <a:rPr lang="ru-RU" sz="13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Monotype Corsiva" pitchFamily="66" charset="0"/>
                        </a:rPr>
                        <a:t>И он, как это свойственно детям,</a:t>
                      </a:r>
                    </a:p>
                    <a:p>
                      <a:r>
                        <a:rPr lang="ru-RU" sz="13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Monotype Corsiva" pitchFamily="66" charset="0"/>
                        </a:rPr>
                        <a:t>Любовью горячей на это ответит</a:t>
                      </a:r>
                      <a:endParaRPr lang="en-US" sz="1300" baseline="0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Monotype Corsiva" pitchFamily="66" charset="0"/>
                      </a:endParaRPr>
                    </a:p>
                    <a:p>
                      <a:pPr algn="ctr"/>
                      <a:r>
                        <a:rPr lang="ru-RU" sz="1300" baseline="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Monotype Corsiva" pitchFamily="66" charset="0"/>
                        </a:rPr>
                        <a:t>Дороти</a:t>
                      </a:r>
                      <a:r>
                        <a:rPr lang="ru-RU" sz="13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Monotype Corsiva" pitchFamily="66" charset="0"/>
                        </a:rPr>
                        <a:t> </a:t>
                      </a:r>
                      <a:r>
                        <a:rPr lang="ru-RU" sz="1300" baseline="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Monotype Corsiva" pitchFamily="66" charset="0"/>
                        </a:rPr>
                        <a:t>Ло</a:t>
                      </a:r>
                      <a:r>
                        <a:rPr lang="ru-RU" sz="13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Monotype Corsiva" pitchFamily="66" charset="0"/>
                        </a:rPr>
                        <a:t> </a:t>
                      </a:r>
                      <a:r>
                        <a:rPr lang="ru-RU" sz="1300" baseline="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Monotype Corsiva" pitchFamily="66" charset="0"/>
                        </a:rPr>
                        <a:t>Нолте</a:t>
                      </a:r>
                      <a:endParaRPr lang="ru-RU" sz="1300" baseline="0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Monotype Corsiva" pitchFamily="66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1200" b="1" cap="all" spc="0" dirty="0" smtClean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solidFill>
                          <a:srgbClr val="0070C0"/>
                        </a:soli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  <a:p>
                      <a:pPr algn="ctr"/>
                      <a:r>
                        <a:rPr lang="ru-RU" sz="1200" b="1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Основные</a:t>
                      </a:r>
                      <a:r>
                        <a:rPr lang="ru-RU" sz="1200" b="1" cap="all" spc="0" baseline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  международные документы</a:t>
                      </a:r>
                    </a:p>
                    <a:p>
                      <a:pPr algn="ctr"/>
                      <a:endParaRPr lang="ru-RU" sz="1200" b="1" cap="none" spc="0" baseline="0" dirty="0" smtClean="0">
                        <a:ln w="10541" cmpd="sng">
                          <a:solidFill>
                            <a:srgbClr val="7D7D7D">
                              <a:tint val="100000"/>
                              <a:shade val="100000"/>
                              <a:satMod val="110000"/>
                            </a:srgbClr>
                          </a:solidFill>
                          <a:prstDash val="solid"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 algn="l">
                        <a:buFont typeface="Wingdings" pitchFamily="2" charset="2"/>
                        <a:buChar char="Ø"/>
                      </a:pPr>
                      <a:r>
                        <a:rPr lang="ru-RU" sz="1200" b="0" cap="none" spc="0" baseline="0" dirty="0" smtClean="0">
                          <a:ln w="1905"/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Всеобщая декларация прав человека</a:t>
                      </a:r>
                    </a:p>
                    <a:p>
                      <a:pPr algn="l">
                        <a:buFont typeface="Wingdings" pitchFamily="2" charset="2"/>
                        <a:buChar char="Ø"/>
                      </a:pPr>
                      <a:r>
                        <a:rPr lang="ru-RU" sz="1200" b="0" cap="none" spc="0" baseline="0" dirty="0" smtClean="0">
                          <a:ln w="1905"/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Декларация прав ребенка</a:t>
                      </a:r>
                    </a:p>
                    <a:p>
                      <a:pPr algn="l">
                        <a:buFont typeface="Wingdings" pitchFamily="2" charset="2"/>
                        <a:buChar char="Ø"/>
                      </a:pPr>
                      <a:r>
                        <a:rPr lang="ru-RU" sz="1200" b="0" cap="none" spc="0" baseline="0" dirty="0" smtClean="0">
                          <a:ln w="1905"/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Конвенция ООН о правах ребенка</a:t>
                      </a:r>
                    </a:p>
                    <a:p>
                      <a:pPr algn="l">
                        <a:buFont typeface="Wingdings" pitchFamily="2" charset="2"/>
                        <a:buChar char="Ø"/>
                      </a:pPr>
                      <a:r>
                        <a:rPr lang="ru-RU" sz="1200" b="0" cap="none" spc="0" baseline="0" dirty="0" smtClean="0">
                          <a:ln w="1905"/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Всемирная декларация об обеспечении выживания, защиты и развития детей.</a:t>
                      </a:r>
                    </a:p>
                    <a:p>
                      <a:pPr algn="l"/>
                      <a:endParaRPr lang="ru-RU" sz="1200" b="1" cap="none" spc="0" baseline="0" dirty="0" smtClean="0">
                        <a:ln w="18000">
                          <a:solidFill>
                            <a:schemeClr val="accent2">
                              <a:satMod val="140000"/>
                            </a:schemeClr>
                          </a:solidFill>
                          <a:prstDash val="solid"/>
                          <a:miter lim="800000"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>
                          <a:outerShdw blurRad="25500" dist="23000" dir="7020000" algn="tl">
                            <a:srgbClr val="000000">
                              <a:alpha val="50000"/>
                            </a:srgbClr>
                          </a:outerShdw>
                        </a:effectLst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нормативные</a:t>
                      </a:r>
                      <a:r>
                        <a:rPr lang="ru-RU" sz="1200" b="1" cap="all" spc="0" baseline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 документы федерального уровня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cap="none" spc="0" baseline="0" dirty="0" smtClean="0">
                        <a:ln w="10541" cmpd="sng">
                          <a:solidFill>
                            <a:srgbClr val="7D7D7D">
                              <a:tint val="100000"/>
                              <a:shade val="100000"/>
                              <a:satMod val="110000"/>
                            </a:srgbClr>
                          </a:solidFill>
                          <a:prstDash val="solid"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 algn="l">
                        <a:buFont typeface="Wingdings" pitchFamily="2" charset="2"/>
                        <a:buChar char="Ø"/>
                      </a:pPr>
                      <a:r>
                        <a:rPr lang="ru-RU" sz="1200" b="0" cap="none" spc="0" baseline="0" dirty="0" smtClean="0">
                          <a:ln w="1905"/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Конституция РФ</a:t>
                      </a:r>
                    </a:p>
                    <a:p>
                      <a:pPr algn="l">
                        <a:buFont typeface="Wingdings" pitchFamily="2" charset="2"/>
                        <a:buChar char="Ø"/>
                      </a:pPr>
                      <a:r>
                        <a:rPr lang="ru-RU" sz="1200" b="0" cap="none" spc="0" baseline="0" dirty="0" smtClean="0">
                          <a:ln w="1905"/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Гражданский кодекс</a:t>
                      </a:r>
                    </a:p>
                    <a:p>
                      <a:pPr algn="l">
                        <a:buFont typeface="Wingdings" pitchFamily="2" charset="2"/>
                        <a:buChar char="Ø"/>
                      </a:pPr>
                      <a:r>
                        <a:rPr lang="ru-RU" sz="1200" b="0" cap="none" spc="0" baseline="0" dirty="0" smtClean="0">
                          <a:ln w="1905"/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Семейный кодекс РФ</a:t>
                      </a:r>
                    </a:p>
                    <a:p>
                      <a:pPr algn="l">
                        <a:buFont typeface="Wingdings" pitchFamily="2" charset="2"/>
                        <a:buChar char="Ø"/>
                      </a:pPr>
                      <a:r>
                        <a:rPr lang="ru-RU" sz="1200" b="0" cap="none" spc="0" baseline="0" dirty="0" smtClean="0">
                          <a:ln w="1905"/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Федеральный закон «Об основных гарантиях прав ребенка в РФ»</a:t>
                      </a:r>
                    </a:p>
                    <a:p>
                      <a:pPr algn="l">
                        <a:buFont typeface="Wingdings" pitchFamily="2" charset="2"/>
                        <a:buChar char="Ø"/>
                      </a:pPr>
                      <a:r>
                        <a:rPr lang="ru-RU" sz="1200" b="0" cap="none" spc="0" baseline="0" dirty="0" smtClean="0">
                          <a:ln w="1905"/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Закон «Об образовании»</a:t>
                      </a:r>
                    </a:p>
                    <a:p>
                      <a:pPr algn="l">
                        <a:buFont typeface="Wingdings" pitchFamily="2" charset="2"/>
                        <a:buChar char="Ø"/>
                      </a:pPr>
                      <a:r>
                        <a:rPr lang="ru-RU" sz="1200" b="0" cap="none" spc="0" baseline="0" dirty="0" smtClean="0">
                          <a:ln w="1905"/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Типовое положение о дошкольном образовательном учреждении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cap="all" spc="0" dirty="0" smtClean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 marL="0" marR="0" marT="0" marB="0"/>
                </a:tc>
              </a:tr>
              <a:tr h="2019879">
                <a:tc vMerge="1">
                  <a:txBody>
                    <a:bodyPr/>
                    <a:lstStyle/>
                    <a:p>
                      <a:pPr algn="ctr"/>
                      <a:endParaRPr lang="ru-RU" sz="1200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/>
                </a:tc>
              </a:tr>
            </a:tbl>
          </a:graphicData>
        </a:graphic>
      </p:graphicFrame>
      <p:pic>
        <p:nvPicPr>
          <p:cNvPr id="10" name="Picture 3" descr="C:\Documents and Settings\Admin\Рабочий стол\Изображение 3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214686"/>
            <a:ext cx="2571768" cy="36097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281</TotalTime>
  <Words>334</Words>
  <Application>Microsoft Office PowerPoint</Application>
  <PresentationFormat>Экран (4:3)</PresentationFormat>
  <Paragraphs>102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Трек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29</cp:revision>
  <dcterms:modified xsi:type="dcterms:W3CDTF">2021-11-09T11:02:53Z</dcterms:modified>
</cp:coreProperties>
</file>