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18"/>
  </p:notesMasterIdLst>
  <p:sldIdLst>
    <p:sldId id="296" r:id="rId2"/>
    <p:sldId id="299" r:id="rId3"/>
    <p:sldId id="327" r:id="rId4"/>
    <p:sldId id="328" r:id="rId5"/>
    <p:sldId id="329" r:id="rId6"/>
    <p:sldId id="330" r:id="rId7"/>
    <p:sldId id="300" r:id="rId8"/>
    <p:sldId id="325" r:id="rId9"/>
    <p:sldId id="318" r:id="rId10"/>
    <p:sldId id="310" r:id="rId11"/>
    <p:sldId id="317" r:id="rId12"/>
    <p:sldId id="320" r:id="rId13"/>
    <p:sldId id="324" r:id="rId14"/>
    <p:sldId id="319" r:id="rId15"/>
    <p:sldId id="326" r:id="rId16"/>
    <p:sldId id="29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707E7"/>
    <a:srgbClr val="32E243"/>
    <a:srgbClr val="6600CC"/>
    <a:srgbClr val="5D07F9"/>
    <a:srgbClr val="CC3300"/>
    <a:srgbClr val="00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47" autoAdjust="0"/>
  </p:normalViewPr>
  <p:slideViewPr>
    <p:cSldViewPr>
      <p:cViewPr>
        <p:scale>
          <a:sx n="73" d="100"/>
          <a:sy n="73" d="100"/>
        </p:scale>
        <p:origin x="-129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60D0954-5DB4-4300-B9B5-C83288BFC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5362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9821F4-CC41-43B9-9CB7-E45011C38B20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941311-1C03-4E49-88B2-2127F2008D88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F04B70-2C6B-4B7D-8442-FED8DEB9AD20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0D0954-5DB4-4300-B9B5-C83288BFC85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809CAB-F0E9-499F-B334-9CCC5C2D3C70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C51802-0065-4888-9623-7220CCB14F83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FCBCCC-8DE1-49ED-B2D4-EFDD0AF59255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0D0954-5DB4-4300-B9B5-C83288BFC85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067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0D0954-5DB4-4300-B9B5-C83288BFC852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902D8-A845-4995-ABE5-28F351FE5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AA074-6F92-4B0F-B2B2-D850D7350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87CD8-B53D-41B8-B187-E1D6FEE68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523B0-BCB5-4143-B5E5-0401D8CDB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CB310-E88C-424D-91AF-99326D637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924D5-E2D7-4A97-B033-4EB3E6C36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8AB4C-C852-4CCA-8092-F6D8BC460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3E868-A0D9-459E-A121-F82B31E7E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32A56-F620-495B-8C81-F8A223973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80D8A-6AA1-4035-BC7A-D96C9C958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8F562-4FDA-486C-AFFC-FE00A91B9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079B9F-3D60-49AF-94C4-B309BA327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oleObject" Target="../embeddings/oleObject7.bin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png"/><Relationship Id="rId1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Заголовок 1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46815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CC"/>
                </a:solidFill>
              </a:rPr>
              <a:t>МНЕМОТЕХНИКА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CC"/>
                </a:solidFill>
              </a:rPr>
              <a:t>НА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CC"/>
                </a:solidFill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CC"/>
                </a:solidFill>
              </a:rPr>
              <a:t>ЗАНЯТИЯХ  ФИЗИЧЕСКОЙ  КУЛЬТУРОЙ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ru-RU" sz="4400" dirty="0" smtClean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2051" name="AutoShape 12"/>
          <p:cNvSpPr>
            <a:spLocks noChangeArrowheads="1"/>
          </p:cNvSpPr>
          <p:nvPr/>
        </p:nvSpPr>
        <p:spPr bwMode="auto">
          <a:xfrm>
            <a:off x="6215063" y="571500"/>
            <a:ext cx="2427287" cy="792163"/>
          </a:xfrm>
          <a:prstGeom prst="cloudCallout">
            <a:avLst>
              <a:gd name="adj1" fmla="val -111019"/>
              <a:gd name="adj2" fmla="val -207116"/>
            </a:avLst>
          </a:prstGeom>
          <a:gradFill rotWithShape="1">
            <a:gsLst>
              <a:gs pos="0">
                <a:srgbClr val="FFFFFF"/>
              </a:gs>
              <a:gs pos="50000">
                <a:srgbClr val="88C9D8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ru-RU" altLang="ru-RU" sz="2400">
              <a:solidFill>
                <a:srgbClr val="0000FF"/>
              </a:solidFill>
            </a:endParaRPr>
          </a:p>
        </p:txBody>
      </p:sp>
      <p:pic>
        <p:nvPicPr>
          <p:cNvPr id="2052" name="Picture 12" descr="F:\таня\солнце, радуга, облака\мульт_солнце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95466">
            <a:off x="57325" y="-5088"/>
            <a:ext cx="186055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AutoShape 10"/>
          <p:cNvSpPr>
            <a:spLocks noChangeArrowheads="1"/>
          </p:cNvSpPr>
          <p:nvPr/>
        </p:nvSpPr>
        <p:spPr bwMode="auto">
          <a:xfrm>
            <a:off x="2428875" y="500063"/>
            <a:ext cx="1260475" cy="576262"/>
          </a:xfrm>
          <a:prstGeom prst="cloudCallout">
            <a:avLst>
              <a:gd name="adj1" fmla="val 53653"/>
              <a:gd name="adj2" fmla="val -114463"/>
            </a:avLst>
          </a:prstGeom>
          <a:gradFill rotWithShape="1">
            <a:gsLst>
              <a:gs pos="0">
                <a:srgbClr val="FFFFFF"/>
              </a:gs>
              <a:gs pos="100000">
                <a:srgbClr val="88C9D8"/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ru-RU" altLang="ru-RU" sz="2400">
              <a:solidFill>
                <a:srgbClr val="0000FF"/>
              </a:solidFill>
            </a:endParaRPr>
          </a:p>
        </p:txBody>
      </p:sp>
      <p:pic>
        <p:nvPicPr>
          <p:cNvPr id="2054" name="Picture 14" descr="f11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57214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f11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5705475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f11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5705475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f11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5705475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4" descr="f11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14752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 descr="C:\Users\Учитель\Desktop\destkij-sa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7628" y="2871695"/>
            <a:ext cx="5671078" cy="307183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148064" y="5943529"/>
            <a:ext cx="4041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Инструктор по физической культуре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Малеева Елена Борисовна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323528" y="1168400"/>
            <a:ext cx="8229600" cy="5689600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ru-RU" altLang="ru-RU" sz="2800" dirty="0" smtClean="0">
                <a:solidFill>
                  <a:schemeClr val="bg1"/>
                </a:solidFill>
                <a:cs typeface="Times New Roman" pitchFamily="18" charset="0"/>
              </a:rPr>
              <a:t>	- </a:t>
            </a:r>
            <a:r>
              <a:rPr lang="ru-RU" alt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 детей умения с помощью графической аналогии, а так же с помощью заместителей понимать и выполнять знакомые движения , упражнения по </a:t>
            </a:r>
            <a:r>
              <a:rPr lang="ru-RU" alt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мнемотаблице</a:t>
            </a:r>
            <a:r>
              <a:rPr lang="ru-RU" alt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ru-RU" alt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alt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детей правильному выполнению комплексов ОРУ;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ru-RU" alt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alt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 детей умственной активности, сообразительности, наблюдательности;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ru-RU" alt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alt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 детей психических процессов: мышления, внимания, воображения, памяти</a:t>
            </a:r>
            <a:r>
              <a:rPr lang="ru-RU" alt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alt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altLang="ru-RU" dirty="0" smtClean="0"/>
          </a:p>
        </p:txBody>
      </p:sp>
      <p:pic>
        <p:nvPicPr>
          <p:cNvPr id="7172" name="Picture 2" descr="D:\MD\картинки\b396041537f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30256">
            <a:off x="7591425" y="5184775"/>
            <a:ext cx="14541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Горизонтальный свиток 12"/>
          <p:cNvSpPr/>
          <p:nvPr/>
        </p:nvSpPr>
        <p:spPr>
          <a:xfrm>
            <a:off x="857250" y="214313"/>
            <a:ext cx="7500938" cy="1500187"/>
          </a:xfrm>
          <a:prstGeom prst="horizontalScroll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FF0000"/>
                </a:solidFill>
              </a:rPr>
              <a:t>Работа по </a:t>
            </a:r>
            <a:r>
              <a:rPr lang="ru-RU" sz="2800" b="1" dirty="0" err="1">
                <a:solidFill>
                  <a:srgbClr val="FF0000"/>
                </a:solidFill>
              </a:rPr>
              <a:t>мнемотаблицам</a:t>
            </a:r>
            <a:r>
              <a:rPr lang="ru-RU" sz="2800" b="1" dirty="0">
                <a:solidFill>
                  <a:srgbClr val="FF0000"/>
                </a:solidFill>
              </a:rPr>
              <a:t> состоит из трех этапов: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500063" y="1857375"/>
            <a:ext cx="8358187" cy="1214438"/>
          </a:xfrm>
          <a:prstGeom prst="horizontalScroll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cs typeface="Times New Roman" pitchFamily="18" charset="0"/>
              </a:rPr>
              <a:t>1. Рассматривание таблицы и разбор того, что на ней изображено.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500063" y="3214688"/>
            <a:ext cx="8358187" cy="1390650"/>
          </a:xfrm>
          <a:prstGeom prst="horizontalScroll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cs typeface="Times New Roman" pitchFamily="18" charset="0"/>
              </a:rPr>
              <a:t>2. Осуществляется перекодирование информации, т.е. преобразование из </a:t>
            </a: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символов </a:t>
            </a:r>
            <a:r>
              <a:rPr lang="ru-RU" sz="2400" b="1" dirty="0">
                <a:solidFill>
                  <a:schemeClr val="bg1"/>
                </a:solidFill>
                <a:cs typeface="Times New Roman" pitchFamily="18" charset="0"/>
              </a:rPr>
              <a:t>в образы.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500063" y="4643438"/>
            <a:ext cx="8286750" cy="1357312"/>
          </a:xfrm>
          <a:prstGeom prst="horizontalScroll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cs typeface="Times New Roman" pitchFamily="18" charset="0"/>
              </a:rPr>
              <a:t>3. После перекодирования осуществляется </a:t>
            </a: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выполнение    упражнений.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8198" name="Рисунок 17" descr="5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2338" y="4786313"/>
            <a:ext cx="1871662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rectole0000000000"/>
          <p:cNvGraphicFramePr>
            <a:graphicFrameLocks noChangeAspect="1"/>
          </p:cNvGraphicFramePr>
          <p:nvPr/>
        </p:nvGraphicFramePr>
        <p:xfrm>
          <a:off x="2786050" y="1142984"/>
          <a:ext cx="3286148" cy="2571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5" name="Изображение" r:id="rId3" imgW="0" imgH="0" progId="StaticMetafile">
                  <p:embed/>
                </p:oleObj>
              </mc:Choice>
              <mc:Fallback>
                <p:oleObj name="Изображение" r:id="rId3" imgW="0" imgH="0" progId="StaticMetafile">
                  <p:embed/>
                  <p:pic>
                    <p:nvPicPr>
                      <p:cNvPr id="0" name="rectole00000000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50" y="1142984"/>
                        <a:ext cx="3286148" cy="25717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42845" y="1142984"/>
          <a:ext cx="8715402" cy="5143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5134"/>
                <a:gridCol w="2905134"/>
                <a:gridCol w="2905134"/>
              </a:tblGrid>
              <a:tr h="25717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cs typeface="Aharoni" pitchFamily="2" charset="-79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cs typeface="Aharoni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cs typeface="Aharoni" pitchFamily="2" charset="-79"/>
                        </a:rPr>
                        <a:t>Комплекс № 1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cs typeface="Aharoni" pitchFamily="2" charset="-79"/>
                        </a:rPr>
                        <a:t>с кубиками</a:t>
                      </a:r>
                    </a:p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68"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rectole0000000004"/>
          <p:cNvGraphicFramePr>
            <a:graphicFrameLocks noChangeAspect="1"/>
          </p:cNvGraphicFramePr>
          <p:nvPr/>
        </p:nvGraphicFramePr>
        <p:xfrm>
          <a:off x="5714976" y="3714752"/>
          <a:ext cx="3143304" cy="2571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6" name="Изображение" r:id="rId5" imgW="0" imgH="0" progId="StaticMetafile">
                  <p:embed/>
                </p:oleObj>
              </mc:Choice>
              <mc:Fallback>
                <p:oleObj name="Изображение" r:id="rId5" imgW="0" imgH="0" progId="StaticMetafile">
                  <p:embed/>
                  <p:pic>
                    <p:nvPicPr>
                      <p:cNvPr id="0" name="rectole00000000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976" y="3714752"/>
                        <a:ext cx="3143304" cy="25717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rectole0000000003"/>
          <p:cNvGraphicFramePr>
            <a:graphicFrameLocks noChangeAspect="1"/>
          </p:cNvGraphicFramePr>
          <p:nvPr/>
        </p:nvGraphicFramePr>
        <p:xfrm>
          <a:off x="2928926" y="3714752"/>
          <a:ext cx="3214710" cy="2571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7" name="Изображение" r:id="rId7" imgW="0" imgH="0" progId="StaticMetafile">
                  <p:embed/>
                </p:oleObj>
              </mc:Choice>
              <mc:Fallback>
                <p:oleObj name="Изображение" r:id="rId7" imgW="0" imgH="0" progId="StaticMetafile">
                  <p:embed/>
                  <p:pic>
                    <p:nvPicPr>
                      <p:cNvPr id="0" name="rectole00000000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26" y="3714752"/>
                        <a:ext cx="3214710" cy="25717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rectole0000000001"/>
          <p:cNvGraphicFramePr>
            <a:graphicFrameLocks noChangeAspect="1"/>
          </p:cNvGraphicFramePr>
          <p:nvPr/>
        </p:nvGraphicFramePr>
        <p:xfrm>
          <a:off x="6072198" y="1142984"/>
          <a:ext cx="2786082" cy="2571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8" name="Изображение" r:id="rId9" imgW="0" imgH="0" progId="StaticMetafile">
                  <p:embed/>
                </p:oleObj>
              </mc:Choice>
              <mc:Fallback>
                <p:oleObj name="Изображение" r:id="rId9" imgW="0" imgH="0" progId="StaticMetafile">
                  <p:embed/>
                  <p:pic>
                    <p:nvPicPr>
                      <p:cNvPr id="0" name="rectole00000000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98" y="1142984"/>
                        <a:ext cx="2786082" cy="25717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rectole0000000002"/>
          <p:cNvGraphicFramePr>
            <a:graphicFrameLocks noChangeAspect="1"/>
          </p:cNvGraphicFramePr>
          <p:nvPr/>
        </p:nvGraphicFramePr>
        <p:xfrm>
          <a:off x="142844" y="3714752"/>
          <a:ext cx="2786082" cy="2571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9" name="Изображение" r:id="rId11" imgW="0" imgH="0" progId="StaticMetafile">
                  <p:embed/>
                </p:oleObj>
              </mc:Choice>
              <mc:Fallback>
                <p:oleObj name="Изображение" r:id="rId11" imgW="0" imgH="0" progId="StaticMetafile">
                  <p:embed/>
                  <p:pic>
                    <p:nvPicPr>
                      <p:cNvPr id="0" name="rectole00000000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4" y="3714752"/>
                        <a:ext cx="2786082" cy="25717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19742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Общеразвивающие упражнения для детей 3-4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лет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Комплекс № 1 с кубиками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86050" y="1142984"/>
            <a:ext cx="3214710" cy="25717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              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00760" y="1142984"/>
            <a:ext cx="2857520" cy="25717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              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3714752"/>
            <a:ext cx="2643206" cy="25717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              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3714752"/>
            <a:ext cx="3214710" cy="25717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              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00760" y="3714752"/>
            <a:ext cx="2857520" cy="25717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               </a:t>
            </a:r>
            <a:endParaRPr lang="ru-RU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Учитель\Desktop\Мнемотаблицы\i_13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7604836" cy="4857784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19532" y="227353"/>
            <a:ext cx="82296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МНЕМОСХЕМА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(круговая тренировка)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703262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МНЕМОТАБЛИЦА (подвижная игра)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53" name="Рисунок 3" descr="Мой весёлый звонкий мя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928670"/>
            <a:ext cx="4552957" cy="3625277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07504" y="822531"/>
            <a:ext cx="7416824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«Мой весёлый, звонкий мяч»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Ход игры.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Воспитатель, делая движение рукой,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как – будто отбивает мяч и говорит: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Мой веселый, звонкий мяч</a:t>
            </a:r>
            <a:b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Ты куда помчался вскачь?</a:t>
            </a:r>
            <a:b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Красный, жёлтый, голубой,</a:t>
            </a:r>
            <a:b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i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угнаться за тобой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изображая мяч, прыгают на месте на двух ногах.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 последние слова,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дети – «мячики» останавливаются, и на слова воспитателя: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«Марина, лови!»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(называет любого ребенка) дети – «мячики» убегают, а Марина их ловит.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Игра продолжается. Прыгать нужно только на обеих ногах.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Бежать по прямой до определенного места.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00200"/>
            <a:ext cx="7632848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Работа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карточками-схемами позволяет детям использовать накопленный двигательный опыт в самостоятельной деятельности, учит организовывать соревнования со сверстниками, подчиняться правилам, а инструктору по физической культуре – сэкономить время.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5227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8800" smtClean="0"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6215063" y="571500"/>
            <a:ext cx="2427287" cy="792163"/>
          </a:xfrm>
          <a:prstGeom prst="cloudCallout">
            <a:avLst>
              <a:gd name="adj1" fmla="val -111019"/>
              <a:gd name="adj2" fmla="val -207116"/>
            </a:avLst>
          </a:prstGeom>
          <a:gradFill rotWithShape="1">
            <a:gsLst>
              <a:gs pos="0">
                <a:srgbClr val="FFFFFF"/>
              </a:gs>
              <a:gs pos="50000">
                <a:srgbClr val="88C9D8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ru-RU" altLang="ru-RU" sz="2400">
              <a:solidFill>
                <a:srgbClr val="0000FF"/>
              </a:solidFill>
            </a:endParaRPr>
          </a:p>
        </p:txBody>
      </p:sp>
      <p:pic>
        <p:nvPicPr>
          <p:cNvPr id="4099" name="Picture 12" descr="F:\таня\солнце, радуга, облака\мульт_солнце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95466">
            <a:off x="200025" y="209550"/>
            <a:ext cx="186055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AutoShape 10"/>
          <p:cNvSpPr>
            <a:spLocks noChangeArrowheads="1"/>
          </p:cNvSpPr>
          <p:nvPr/>
        </p:nvSpPr>
        <p:spPr bwMode="auto">
          <a:xfrm>
            <a:off x="2428875" y="500063"/>
            <a:ext cx="1260475" cy="576262"/>
          </a:xfrm>
          <a:prstGeom prst="cloudCallout">
            <a:avLst>
              <a:gd name="adj1" fmla="val 53653"/>
              <a:gd name="adj2" fmla="val -114463"/>
            </a:avLst>
          </a:prstGeom>
          <a:gradFill rotWithShape="1">
            <a:gsLst>
              <a:gs pos="0">
                <a:srgbClr val="FFFFFF"/>
              </a:gs>
              <a:gs pos="100000">
                <a:srgbClr val="88C9D8"/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ru-RU" altLang="ru-RU" sz="2400">
              <a:solidFill>
                <a:srgbClr val="0000FF"/>
              </a:solidFill>
            </a:endParaRPr>
          </a:p>
        </p:txBody>
      </p:sp>
      <p:pic>
        <p:nvPicPr>
          <p:cNvPr id="4101" name="Picture 14" descr="f11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5408613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f11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1300" y="5049838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4" descr="f11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51163" y="5408613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4" descr="f11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2613" y="5049838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4" descr="f11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5408613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4" descr="f11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4868863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Прямоугольник 12"/>
          <p:cNvSpPr>
            <a:spLocks noChangeArrowheads="1"/>
          </p:cNvSpPr>
          <p:nvPr/>
        </p:nvSpPr>
        <p:spPr bwMode="auto">
          <a:xfrm>
            <a:off x="288925" y="1773238"/>
            <a:ext cx="85725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3200" b="1" u="sng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Мнемотехника</a:t>
            </a:r>
            <a:r>
              <a:rPr lang="ru-RU" altLang="ru-RU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– </a:t>
            </a:r>
            <a:r>
              <a:rPr lang="ru-RU" altLang="ru-RU" sz="3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это система методов и приёмов, обеспечивающих эффективное запоминание, сохранение и воспроизведение информации</a:t>
            </a:r>
          </a:p>
          <a:p>
            <a:pPr algn="just" eaLnBrk="1" hangingPunct="1">
              <a:defRPr/>
            </a:pPr>
            <a:r>
              <a:rPr lang="ru-RU" altLang="ru-RU" sz="3200" b="1" u="sng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Мнемотаблица</a:t>
            </a:r>
            <a:r>
              <a:rPr lang="ru-RU" altLang="ru-RU" sz="3200" b="1" u="sng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– </a:t>
            </a:r>
            <a:r>
              <a:rPr lang="ru-RU" altLang="ru-RU" sz="3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это схема, в которую заложена определённая информация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Общеразвивающие упражнения (ОРУ)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2530" name="Picture 2" descr="C:\Users\Admin\Downloads\1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" y="1458392"/>
            <a:ext cx="296965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Admin\Downloads\2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84783"/>
            <a:ext cx="3024336" cy="451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C:\Users\Admin\Downloads\3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84783"/>
            <a:ext cx="2666384" cy="451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51183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Карта – схема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общеразвивающих упражнений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3554" name="Picture 2" descr="C:\Users\Admin\Downloads\4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699066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0456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ЭСТАФЕТА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4578" name="Picture 2" descr="C:\Users\Admin\Downloads\5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698477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98826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ЭСТАФЕТА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5602" name="Picture 2" descr="C:\Users\Admin\Downloads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70485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2758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4" descr="f1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408613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14" descr="f1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1300" y="5049838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4" descr="f1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1163" y="5408613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4" descr="f1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2613" y="5049838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4" descr="f1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5408613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4" descr="f1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5357813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Горизонтальный свиток 12"/>
          <p:cNvSpPr/>
          <p:nvPr/>
        </p:nvSpPr>
        <p:spPr>
          <a:xfrm>
            <a:off x="857250" y="214313"/>
            <a:ext cx="7500938" cy="1500187"/>
          </a:xfrm>
          <a:prstGeom prst="horizontalScroll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 </a:t>
            </a:r>
            <a:r>
              <a:rPr lang="ru-RU" sz="3600" b="1" dirty="0">
                <a:solidFill>
                  <a:schemeClr val="bg1"/>
                </a:solidFill>
                <a:cs typeface="Times New Roman" pitchFamily="18" charset="0"/>
              </a:rPr>
              <a:t>Мнемотехника помогает развивать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428625" y="2286000"/>
            <a:ext cx="3429000" cy="1214438"/>
          </a:xfrm>
          <a:prstGeom prst="horizontalScroll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cs typeface="Times New Roman" pitchFamily="18" charset="0"/>
              </a:rPr>
              <a:t>ассоциативное мышление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428625" y="3929063"/>
            <a:ext cx="3857625" cy="1390650"/>
          </a:xfrm>
          <a:prstGeom prst="horizontalScroll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cs typeface="Times New Roman" pitchFamily="18" charset="0"/>
              </a:rPr>
              <a:t>зрительное и слуховое внимание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5143500" y="2428875"/>
            <a:ext cx="3714750" cy="1357313"/>
          </a:xfrm>
          <a:prstGeom prst="horizontalScroll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cs typeface="Times New Roman" pitchFamily="18" charset="0"/>
              </a:rPr>
              <a:t>зрительную и слуховую память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5357813" y="4214813"/>
            <a:ext cx="3500437" cy="1071562"/>
          </a:xfrm>
          <a:prstGeom prst="horizontalScroll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chemeClr val="bg1"/>
                </a:solidFill>
                <a:cs typeface="Times New Roman" pitchFamily="18" charset="0"/>
              </a:rPr>
              <a:t>воображение 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2214563" y="1714500"/>
            <a:ext cx="857250" cy="5715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6200000" flipH="1">
            <a:off x="5951538" y="1692275"/>
            <a:ext cx="884237" cy="785813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H="1" flipV="1">
            <a:off x="1209675" y="3505200"/>
            <a:ext cx="581025" cy="428625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H="1">
            <a:off x="7608094" y="3679032"/>
            <a:ext cx="571500" cy="500062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3250407" y="1678781"/>
            <a:ext cx="785812" cy="714375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H="1">
            <a:off x="4964907" y="1678781"/>
            <a:ext cx="857250" cy="785813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Карточки  схемы: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256" y="1700808"/>
            <a:ext cx="82809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3200" dirty="0" smtClean="0">
                <a:solidFill>
                  <a:schemeClr val="bg1"/>
                </a:solidFill>
              </a:rPr>
              <a:t>Активизируют детей на занятии, организуя внимание к объяснению педагога.</a:t>
            </a:r>
          </a:p>
          <a:p>
            <a:pPr marL="285750" indent="-285750" algn="just">
              <a:buFontTx/>
              <a:buChar char="-"/>
            </a:pPr>
            <a:r>
              <a:rPr lang="ru-RU" sz="3200" dirty="0" smtClean="0">
                <a:solidFill>
                  <a:schemeClr val="bg1"/>
                </a:solidFill>
              </a:rPr>
              <a:t>Разнообразят работу на занятии.</a:t>
            </a:r>
          </a:p>
          <a:p>
            <a:pPr marL="285750" indent="-285750" algn="just">
              <a:buFontTx/>
              <a:buChar char="-"/>
            </a:pPr>
            <a:r>
              <a:rPr lang="ru-RU" sz="3200" dirty="0" smtClean="0">
                <a:solidFill>
                  <a:schemeClr val="bg1"/>
                </a:solidFill>
              </a:rPr>
              <a:t>Повышают интерес детей к учебно</a:t>
            </a:r>
            <a:r>
              <a:rPr lang="ru-RU" sz="3200" dirty="0">
                <a:solidFill>
                  <a:schemeClr val="bg1"/>
                </a:solidFill>
              </a:rPr>
              <a:t>-</a:t>
            </a:r>
            <a:r>
              <a:rPr lang="ru-RU" sz="3200" dirty="0" smtClean="0">
                <a:solidFill>
                  <a:schemeClr val="bg1"/>
                </a:solidFill>
              </a:rPr>
              <a:t> игровой деятельности.</a:t>
            </a:r>
          </a:p>
          <a:p>
            <a:pPr marL="285750" indent="-285750" algn="just">
              <a:buFontTx/>
              <a:buChar char="-"/>
            </a:pPr>
            <a:r>
              <a:rPr lang="ru-RU" sz="3200" dirty="0" smtClean="0">
                <a:solidFill>
                  <a:schemeClr val="bg1"/>
                </a:solidFill>
              </a:rPr>
              <a:t>Дети быстрее думают, быстрее выполняют предстоящее задание.</a:t>
            </a:r>
          </a:p>
          <a:p>
            <a:pPr marL="285750" indent="-285750" algn="just">
              <a:buFontTx/>
              <a:buChar char="-"/>
            </a:pPr>
            <a:r>
              <a:rPr lang="ru-RU" sz="3200" dirty="0" smtClean="0">
                <a:solidFill>
                  <a:schemeClr val="bg1"/>
                </a:solidFill>
              </a:rPr>
              <a:t>В целом обеспечивается высокая организация каждого этапа занятия.</a:t>
            </a:r>
          </a:p>
          <a:p>
            <a:pPr marL="285750" indent="-285750">
              <a:buFontTx/>
              <a:buChar char="-"/>
            </a:pP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7166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rectole0000000002"/>
          <p:cNvGraphicFramePr>
            <a:graphicFrameLocks noChangeAspect="1"/>
          </p:cNvGraphicFramePr>
          <p:nvPr/>
        </p:nvGraphicFramePr>
        <p:xfrm>
          <a:off x="571472" y="3929066"/>
          <a:ext cx="3181350" cy="1071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Изображение" r:id="rId4" imgW="0" imgH="0" progId="StaticMetafile">
                  <p:embed/>
                </p:oleObj>
              </mc:Choice>
              <mc:Fallback>
                <p:oleObj name="Изображение" r:id="rId4" imgW="0" imgH="0" progId="StaticMetafile">
                  <p:embed/>
                  <p:pic>
                    <p:nvPicPr>
                      <p:cNvPr id="0" name="rectole00000000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3929066"/>
                        <a:ext cx="3181350" cy="10715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rectole0000000000"/>
          <p:cNvGraphicFramePr>
            <a:graphicFrameLocks noChangeAspect="1"/>
          </p:cNvGraphicFramePr>
          <p:nvPr/>
        </p:nvGraphicFramePr>
        <p:xfrm>
          <a:off x="5786446" y="3929066"/>
          <a:ext cx="3181350" cy="1071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Изображение" r:id="rId6" imgW="0" imgH="0" progId="StaticMetafile">
                  <p:embed/>
                </p:oleObj>
              </mc:Choice>
              <mc:Fallback>
                <p:oleObj name="Изображение" r:id="rId6" imgW="0" imgH="0" progId="StaticMetafile">
                  <p:embed/>
                  <p:pic>
                    <p:nvPicPr>
                      <p:cNvPr id="0" name="rectole00000000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46" y="3929066"/>
                        <a:ext cx="3181350" cy="10715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rectole0000000001"/>
          <p:cNvGraphicFramePr>
            <a:graphicFrameLocks noChangeAspect="1"/>
          </p:cNvGraphicFramePr>
          <p:nvPr/>
        </p:nvGraphicFramePr>
        <p:xfrm>
          <a:off x="3143240" y="3929066"/>
          <a:ext cx="3181350" cy="1071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Изображение" r:id="rId8" imgW="0" imgH="0" progId="StaticMetafile">
                  <p:embed/>
                </p:oleObj>
              </mc:Choice>
              <mc:Fallback>
                <p:oleObj name="Изображение" r:id="rId8" imgW="0" imgH="0" progId="StaticMetafile">
                  <p:embed/>
                  <p:pic>
                    <p:nvPicPr>
                      <p:cNvPr id="0" name="rectole00000000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40" y="3929066"/>
                        <a:ext cx="3181350" cy="10715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" name="rectole0000000003"/>
          <p:cNvGraphicFramePr>
            <a:graphicFrameLocks noChangeAspect="1"/>
          </p:cNvGraphicFramePr>
          <p:nvPr/>
        </p:nvGraphicFramePr>
        <p:xfrm>
          <a:off x="6429388" y="1928802"/>
          <a:ext cx="2357454" cy="1404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Изображение" r:id="rId10" imgW="0" imgH="0" progId="StaticMetafile">
                  <p:embed/>
                </p:oleObj>
              </mc:Choice>
              <mc:Fallback>
                <p:oleObj name="Изображение" r:id="rId10" imgW="0" imgH="0" progId="StaticMetafile">
                  <p:embed/>
                  <p:pic>
                    <p:nvPicPr>
                      <p:cNvPr id="0" name="rectole00000000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8" y="1928802"/>
                        <a:ext cx="2357454" cy="140494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" name="rectole0000000004"/>
          <p:cNvGraphicFramePr>
            <a:graphicFrameLocks noChangeAspect="1"/>
          </p:cNvGraphicFramePr>
          <p:nvPr/>
        </p:nvGraphicFramePr>
        <p:xfrm>
          <a:off x="5286380" y="500042"/>
          <a:ext cx="2143140" cy="1285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Изображение" r:id="rId12" imgW="0" imgH="0" progId="StaticMetafile">
                  <p:embed/>
                </p:oleObj>
              </mc:Choice>
              <mc:Fallback>
                <p:oleObj name="Изображение" r:id="rId12" imgW="0" imgH="0" progId="StaticMetafile">
                  <p:embed/>
                  <p:pic>
                    <p:nvPicPr>
                      <p:cNvPr id="0" name="rectole00000000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0" y="500042"/>
                        <a:ext cx="2143140" cy="1285884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rectole0000000003"/>
          <p:cNvGraphicFramePr>
            <a:graphicFrameLocks noChangeAspect="1"/>
          </p:cNvGraphicFramePr>
          <p:nvPr/>
        </p:nvGraphicFramePr>
        <p:xfrm>
          <a:off x="571472" y="5000636"/>
          <a:ext cx="3181350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Изображение" r:id="rId14" imgW="0" imgH="0" progId="StaticMetafile">
                  <p:embed/>
                </p:oleObj>
              </mc:Choice>
              <mc:Fallback>
                <p:oleObj name="Изображение" r:id="rId14" imgW="0" imgH="0" progId="StaticMetafile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5000636"/>
                        <a:ext cx="3181350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rectole0000000003"/>
          <p:cNvGraphicFramePr>
            <a:graphicFrameLocks noChangeAspect="1"/>
          </p:cNvGraphicFramePr>
          <p:nvPr/>
        </p:nvGraphicFramePr>
        <p:xfrm>
          <a:off x="3857620" y="1928802"/>
          <a:ext cx="2609846" cy="1404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Изображение" r:id="rId15" imgW="0" imgH="0" progId="StaticMetafile">
                  <p:embed/>
                </p:oleObj>
              </mc:Choice>
              <mc:Fallback>
                <p:oleObj name="Изображение" r:id="rId15" imgW="0" imgH="0" progId="StaticMetafile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0" y="1928802"/>
                        <a:ext cx="2609846" cy="140494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rectole0000000004"/>
          <p:cNvGraphicFramePr>
            <a:graphicFrameLocks noChangeAspect="1"/>
          </p:cNvGraphicFramePr>
          <p:nvPr/>
        </p:nvGraphicFramePr>
        <p:xfrm>
          <a:off x="5857884" y="5000636"/>
          <a:ext cx="3143272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Изображение" r:id="rId16" imgW="0" imgH="0" progId="StaticMetafile">
                  <p:embed/>
                </p:oleObj>
              </mc:Choice>
              <mc:Fallback>
                <p:oleObj name="Изображение" r:id="rId16" imgW="0" imgH="0" progId="StaticMetafile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4" y="5000636"/>
                        <a:ext cx="3143272" cy="112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rectole0000000003"/>
          <p:cNvGraphicFramePr>
            <a:graphicFrameLocks noChangeAspect="1"/>
          </p:cNvGraphicFramePr>
          <p:nvPr/>
        </p:nvGraphicFramePr>
        <p:xfrm>
          <a:off x="3143240" y="5000636"/>
          <a:ext cx="3181350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Изображение" r:id="rId17" imgW="0" imgH="0" progId="StaticMetafile">
                  <p:embed/>
                </p:oleObj>
              </mc:Choice>
              <mc:Fallback>
                <p:oleObj name="Изображение" r:id="rId17" imgW="0" imgH="0" progId="StaticMetafile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40" y="5000636"/>
                        <a:ext cx="3181350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928662" y="642918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Мнемоквадрат</a:t>
            </a:r>
            <a:endParaRPr lang="ru-RU" sz="3200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4143372" y="642918"/>
            <a:ext cx="857256" cy="57150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2428868"/>
            <a:ext cx="30300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Мнемодорожка</a:t>
            </a:r>
            <a:endParaRPr lang="ru-RU" altLang="ru-RU" sz="3200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3143240" y="2500306"/>
            <a:ext cx="714380" cy="50576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857488" y="6072206"/>
            <a:ext cx="3393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3600" b="1" dirty="0" err="1" smtClean="0">
                <a:solidFill>
                  <a:schemeClr val="bg1"/>
                </a:solidFill>
                <a:cs typeface="Times New Roman" pitchFamily="18" charset="0"/>
              </a:rPr>
              <a:t>Мнемотаблица</a:t>
            </a:r>
            <a:r>
              <a:rPr lang="ru-RU" altLang="ru-RU" sz="2400" dirty="0" smtClean="0">
                <a:solidFill>
                  <a:srgbClr val="4707E7"/>
                </a:solidFill>
              </a:rPr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71472" y="3929066"/>
            <a:ext cx="2786082" cy="221457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357554" y="3929066"/>
            <a:ext cx="2786082" cy="221457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143636" y="3929066"/>
            <a:ext cx="2857520" cy="221457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00B050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FFF00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1487</TotalTime>
  <Words>228</Words>
  <Application>Microsoft Office PowerPoint</Application>
  <PresentationFormat>Экран (4:3)</PresentationFormat>
  <Paragraphs>71</Paragraphs>
  <Slides>16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Изображение</vt:lpstr>
      <vt:lpstr>Презентация PowerPoint</vt:lpstr>
      <vt:lpstr>Презентация PowerPoint</vt:lpstr>
      <vt:lpstr>Общеразвивающие упражнения (ОРУ)</vt:lpstr>
      <vt:lpstr>Карта – схема  общеразвивающих упражнений</vt:lpstr>
      <vt:lpstr>ЭСТАФЕТА</vt:lpstr>
      <vt:lpstr>ЭСТАФЕТА</vt:lpstr>
      <vt:lpstr>Презентация PowerPoint</vt:lpstr>
      <vt:lpstr>Карточки  схемы:</vt:lpstr>
      <vt:lpstr>Презентация PowerPoint</vt:lpstr>
      <vt:lpstr> Задачи:</vt:lpstr>
      <vt:lpstr>Презентация PowerPoint</vt:lpstr>
      <vt:lpstr>Презентация PowerPoint</vt:lpstr>
      <vt:lpstr>Презентация PowerPoint</vt:lpstr>
      <vt:lpstr>МНЕМОТАБЛИЦА (подвижная игра)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«Мнемотехника в развитии связной речи у дошкольников»</dc:title>
  <dc:creator>Admin</dc:creator>
  <cp:lastModifiedBy>Admin</cp:lastModifiedBy>
  <cp:revision>133</cp:revision>
  <dcterms:created xsi:type="dcterms:W3CDTF">2010-10-11T07:00:28Z</dcterms:created>
  <dcterms:modified xsi:type="dcterms:W3CDTF">2022-11-09T08:24:03Z</dcterms:modified>
</cp:coreProperties>
</file>